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handoutMasterIdLst>
    <p:handoutMasterId r:id="rId21"/>
  </p:handoutMasterIdLst>
  <p:sldIdLst>
    <p:sldId id="256" r:id="rId2"/>
    <p:sldId id="257" r:id="rId3"/>
    <p:sldId id="258" r:id="rId4"/>
    <p:sldId id="259" r:id="rId5"/>
    <p:sldId id="265" r:id="rId6"/>
    <p:sldId id="260" r:id="rId7"/>
    <p:sldId id="266" r:id="rId8"/>
    <p:sldId id="267" r:id="rId9"/>
    <p:sldId id="268" r:id="rId10"/>
    <p:sldId id="269" r:id="rId11"/>
    <p:sldId id="270" r:id="rId12"/>
    <p:sldId id="271" r:id="rId13"/>
    <p:sldId id="261" r:id="rId14"/>
    <p:sldId id="262" r:id="rId15"/>
    <p:sldId id="264" r:id="rId16"/>
    <p:sldId id="273" r:id="rId17"/>
    <p:sldId id="272" r:id="rId18"/>
    <p:sldId id="263" r:id="rId19"/>
    <p:sldId id="274" r:id="rId20"/>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6" d="100"/>
          <a:sy n="96" d="100"/>
        </p:scale>
        <p:origin x="-822" y="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8D768BE6-2FBE-45B0-8848-FE0C20FCEC40}" type="datetimeFigureOut">
              <a:rPr lang="en-US" smtClean="0"/>
              <a:t>2/21/2013</a:t>
            </a:fld>
            <a:endParaRPr lang="en-US"/>
          </a:p>
        </p:txBody>
      </p:sp>
      <p:sp>
        <p:nvSpPr>
          <p:cNvPr id="4" name="Footer Placeholder 3"/>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6CB90FE7-1370-4E1E-9449-26B560D8DD54}" type="slidenum">
              <a:rPr lang="en-US" smtClean="0"/>
              <a:t>‹#›</a:t>
            </a:fld>
            <a:endParaRPr lang="en-US"/>
          </a:p>
        </p:txBody>
      </p:sp>
    </p:spTree>
    <p:extLst>
      <p:ext uri="{BB962C8B-B14F-4D97-AF65-F5344CB8AC3E}">
        <p14:creationId xmlns:p14="http://schemas.microsoft.com/office/powerpoint/2010/main" val="167768652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9F62DDE7-ABF5-4783-AD46-040013AC66B6}" type="datetimeFigureOut">
              <a:rPr lang="en-US" smtClean="0"/>
              <a:pPr/>
              <a:t>2/21/2013</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90198959-6583-4D0B-81D4-CED9940BF65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F62DDE7-ABF5-4783-AD46-040013AC66B6}" type="datetimeFigureOut">
              <a:rPr lang="en-US" smtClean="0"/>
              <a:pPr/>
              <a:t>2/21/2013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198959-6583-4D0B-81D4-CED9940BF65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9F62DDE7-ABF5-4783-AD46-040013AC66B6}" type="datetimeFigureOut">
              <a:rPr lang="en-US" smtClean="0"/>
              <a:pPr/>
              <a:t>2/21/2013</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90198959-6583-4D0B-81D4-CED9940BF65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F62DDE7-ABF5-4783-AD46-040013AC66B6}" type="datetimeFigureOut">
              <a:rPr lang="en-US" smtClean="0"/>
              <a:pPr/>
              <a:t>2/21/2013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90198959-6583-4D0B-81D4-CED9940BF659}"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9F62DDE7-ABF5-4783-AD46-040013AC66B6}" type="datetimeFigureOut">
              <a:rPr lang="en-US" smtClean="0"/>
              <a:pPr/>
              <a:t>2/21/2013</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90198959-6583-4D0B-81D4-CED9940BF659}"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9F62DDE7-ABF5-4783-AD46-040013AC66B6}" type="datetimeFigureOut">
              <a:rPr lang="en-US" smtClean="0"/>
              <a:pPr/>
              <a:t>2/21/2013</a:t>
            </a:fld>
            <a:endParaRPr lang="en-US"/>
          </a:p>
        </p:txBody>
      </p:sp>
      <p:sp>
        <p:nvSpPr>
          <p:cNvPr id="10" name="Slide Number Placeholder 9"/>
          <p:cNvSpPr>
            <a:spLocks noGrp="1"/>
          </p:cNvSpPr>
          <p:nvPr>
            <p:ph type="sldNum" sz="quarter" idx="16"/>
          </p:nvPr>
        </p:nvSpPr>
        <p:spPr/>
        <p:txBody>
          <a:bodyPr rtlCol="0"/>
          <a:lstStyle/>
          <a:p>
            <a:fld id="{90198959-6583-4D0B-81D4-CED9940BF659}"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9F62DDE7-ABF5-4783-AD46-040013AC66B6}" type="datetimeFigureOut">
              <a:rPr lang="en-US" smtClean="0"/>
              <a:pPr/>
              <a:t>2/21/2013</a:t>
            </a:fld>
            <a:endParaRPr lang="en-US"/>
          </a:p>
        </p:txBody>
      </p:sp>
      <p:sp>
        <p:nvSpPr>
          <p:cNvPr id="12" name="Slide Number Placeholder 11"/>
          <p:cNvSpPr>
            <a:spLocks noGrp="1"/>
          </p:cNvSpPr>
          <p:nvPr>
            <p:ph type="sldNum" sz="quarter" idx="16"/>
          </p:nvPr>
        </p:nvSpPr>
        <p:spPr/>
        <p:txBody>
          <a:bodyPr rtlCol="0"/>
          <a:lstStyle/>
          <a:p>
            <a:fld id="{90198959-6583-4D0B-81D4-CED9940BF659}"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F62DDE7-ABF5-4783-AD46-040013AC66B6}" type="datetimeFigureOut">
              <a:rPr lang="en-US" smtClean="0"/>
              <a:pPr/>
              <a:t>2/21/2013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90198959-6583-4D0B-81D4-CED9940BF65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62DDE7-ABF5-4783-AD46-040013AC66B6}" type="datetimeFigureOut">
              <a:rPr lang="en-US" smtClean="0"/>
              <a:pPr/>
              <a:t>2/21/2013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90198959-6583-4D0B-81D4-CED9940BF65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F62DDE7-ABF5-4783-AD46-040013AC66B6}" type="datetimeFigureOut">
              <a:rPr lang="en-US" smtClean="0"/>
              <a:pPr/>
              <a:t>2/21/2013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90198959-6583-4D0B-81D4-CED9940BF659}"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9F62DDE7-ABF5-4783-AD46-040013AC66B6}" type="datetimeFigureOut">
              <a:rPr lang="en-US" smtClean="0"/>
              <a:pPr/>
              <a:t>2/21/2013</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90198959-6583-4D0B-81D4-CED9940BF659}"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9F62DDE7-ABF5-4783-AD46-040013AC66B6}" type="datetimeFigureOut">
              <a:rPr lang="en-US" smtClean="0"/>
              <a:pPr/>
              <a:t>2/21/2013</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90198959-6583-4D0B-81D4-CED9940BF65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hyperlink" Target="http://www.youtube.com/watch?v=_A-ZVCjfWf8"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hyperlink" Target="http://www.youtube.com/watch?v=dY2mRM4i6tY"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21</a:t>
            </a:r>
            <a:r>
              <a:rPr lang="en-US" baseline="30000" dirty="0" smtClean="0"/>
              <a:t>st</a:t>
            </a:r>
            <a:r>
              <a:rPr lang="en-US" dirty="0" smtClean="0"/>
              <a:t> Century Skills</a:t>
            </a:r>
            <a:endParaRPr lang="en-US" dirty="0"/>
          </a:p>
        </p:txBody>
      </p:sp>
      <p:sp>
        <p:nvSpPr>
          <p:cNvPr id="3" name="Subtitle 2"/>
          <p:cNvSpPr>
            <a:spLocks noGrp="1"/>
          </p:cNvSpPr>
          <p:nvPr>
            <p:ph type="subTitle" idx="1"/>
          </p:nvPr>
        </p:nvSpPr>
        <p:spPr/>
        <p:txBody>
          <a:bodyPr/>
          <a:lstStyle/>
          <a:p>
            <a:r>
              <a:rPr lang="en-US" dirty="0" smtClean="0"/>
              <a:t>Tabitha Thomas, CSI, Tabernacle Elementary</a:t>
            </a:r>
            <a:endParaRPr lang="en-US" dirty="0"/>
          </a:p>
        </p:txBody>
      </p:sp>
    </p:spTree>
    <p:extLst>
      <p:ext uri="{BB962C8B-B14F-4D97-AF65-F5344CB8AC3E}">
        <p14:creationId xmlns:p14="http://schemas.microsoft.com/office/powerpoint/2010/main" val="35910157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6800" y="381000"/>
            <a:ext cx="7162800" cy="6111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630009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00" y="304800"/>
            <a:ext cx="8089350" cy="624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790285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21</a:t>
            </a:r>
            <a:r>
              <a:rPr lang="en-US" baseline="30000" dirty="0" smtClean="0"/>
              <a:t>st</a:t>
            </a:r>
            <a:r>
              <a:rPr lang="en-US" dirty="0" smtClean="0"/>
              <a:t> Century Skills</a:t>
            </a:r>
            <a:endParaRPr lang="en-US" dirty="0"/>
          </a:p>
        </p:txBody>
      </p:sp>
      <p:sp>
        <p:nvSpPr>
          <p:cNvPr id="3" name="Content Placeholder 2"/>
          <p:cNvSpPr>
            <a:spLocks noGrp="1"/>
          </p:cNvSpPr>
          <p:nvPr>
            <p:ph sz="quarter" idx="1"/>
          </p:nvPr>
        </p:nvSpPr>
        <p:spPr/>
        <p:txBody>
          <a:bodyPr/>
          <a:lstStyle/>
          <a:p>
            <a:pPr marL="0" indent="0" algn="ctr">
              <a:buNone/>
            </a:pPr>
            <a:endParaRPr lang="en-US" dirty="0" smtClean="0"/>
          </a:p>
          <a:p>
            <a:pPr marL="0" indent="0" algn="ctr">
              <a:buNone/>
            </a:pPr>
            <a:endParaRPr lang="en-US" sz="5400" dirty="0"/>
          </a:p>
          <a:p>
            <a:pPr marL="0" indent="0" algn="ctr">
              <a:buNone/>
            </a:pPr>
            <a:r>
              <a:rPr lang="en-US" sz="5400" dirty="0" smtClean="0"/>
              <a:t>The “Common Sense” Skills</a:t>
            </a:r>
            <a:endParaRPr lang="en-US" sz="5400" dirty="0"/>
          </a:p>
        </p:txBody>
      </p:sp>
    </p:spTree>
    <p:extLst>
      <p:ext uri="{BB962C8B-B14F-4D97-AF65-F5344CB8AC3E}">
        <p14:creationId xmlns:p14="http://schemas.microsoft.com/office/powerpoint/2010/main" val="23487263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idx="1"/>
          </p:nvPr>
        </p:nvSpPr>
        <p:spPr>
          <a:xfrm>
            <a:off x="1371600" y="2743200"/>
            <a:ext cx="7123113" cy="2895600"/>
          </a:xfrm>
        </p:spPr>
        <p:txBody>
          <a:bodyPr>
            <a:normAutofit/>
          </a:bodyPr>
          <a:lstStyle/>
          <a:p>
            <a:r>
              <a:rPr lang="en-US" dirty="0" smtClean="0"/>
              <a:t>Think:</a:t>
            </a:r>
          </a:p>
          <a:p>
            <a:r>
              <a:rPr lang="en-US" dirty="0" smtClean="0"/>
              <a:t>Which skills come most naturally to me to over in my day-to-day lessons?</a:t>
            </a:r>
          </a:p>
          <a:p>
            <a:r>
              <a:rPr lang="en-US" dirty="0" smtClean="0"/>
              <a:t>Which ones do I have to be more thoughtful about?</a:t>
            </a:r>
            <a:endParaRPr lang="en-US" dirty="0"/>
          </a:p>
        </p:txBody>
      </p:sp>
      <p:sp>
        <p:nvSpPr>
          <p:cNvPr id="9" name="Title 8"/>
          <p:cNvSpPr>
            <a:spLocks noGrp="1"/>
          </p:cNvSpPr>
          <p:nvPr>
            <p:ph type="title"/>
          </p:nvPr>
        </p:nvSpPr>
        <p:spPr>
          <a:xfrm>
            <a:off x="1371600" y="1600200"/>
            <a:ext cx="7620000" cy="990600"/>
          </a:xfrm>
        </p:spPr>
        <p:txBody>
          <a:bodyPr>
            <a:noAutofit/>
          </a:bodyPr>
          <a:lstStyle/>
          <a:p>
            <a:r>
              <a:rPr lang="en-US" sz="3200" dirty="0"/>
              <a:t>Look at the </a:t>
            </a:r>
            <a:r>
              <a:rPr lang="en-US" sz="3200" dirty="0" smtClean="0"/>
              <a:t/>
            </a:r>
            <a:br>
              <a:rPr lang="en-US" sz="3200" dirty="0" smtClean="0"/>
            </a:br>
            <a:r>
              <a:rPr lang="en-US" sz="3200" dirty="0" smtClean="0"/>
              <a:t>21st </a:t>
            </a:r>
            <a:r>
              <a:rPr lang="en-US" sz="3200" dirty="0"/>
              <a:t>CENTURY </a:t>
            </a:r>
            <a:r>
              <a:rPr lang="en-US" sz="3200" dirty="0" smtClean="0"/>
              <a:t>SKILLS</a:t>
            </a:r>
            <a:endParaRPr lang="en-US" sz="3200" dirty="0"/>
          </a:p>
        </p:txBody>
      </p:sp>
    </p:spTree>
    <p:extLst>
      <p:ext uri="{BB962C8B-B14F-4D97-AF65-F5344CB8AC3E}">
        <p14:creationId xmlns:p14="http://schemas.microsoft.com/office/powerpoint/2010/main" val="36528771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Share!</a:t>
            </a:r>
            <a:endParaRPr lang="en-US" dirty="0"/>
          </a:p>
        </p:txBody>
      </p:sp>
      <p:sp>
        <p:nvSpPr>
          <p:cNvPr id="3" name="Content Placeholder 2"/>
          <p:cNvSpPr>
            <a:spLocks noGrp="1"/>
          </p:cNvSpPr>
          <p:nvPr>
            <p:ph sz="quarter" idx="1"/>
          </p:nvPr>
        </p:nvSpPr>
        <p:spPr/>
        <p:txBody>
          <a:bodyPr/>
          <a:lstStyle/>
          <a:p>
            <a:pPr marL="0" indent="0" algn="ctr">
              <a:buNone/>
            </a:pPr>
            <a:r>
              <a:rPr lang="en-US" dirty="0" smtClean="0"/>
              <a:t>#1</a:t>
            </a:r>
          </a:p>
          <a:p>
            <a:pPr marL="0" indent="0" algn="ctr">
              <a:buNone/>
            </a:pPr>
            <a:r>
              <a:rPr lang="en-US" dirty="0" smtClean="0"/>
              <a:t>One lesson you have taught this year in which you covered a </a:t>
            </a:r>
          </a:p>
          <a:p>
            <a:pPr marL="0" indent="0" algn="ctr">
              <a:buNone/>
            </a:pPr>
            <a:r>
              <a:rPr lang="en-US" dirty="0" smtClean="0"/>
              <a:t>21</a:t>
            </a:r>
            <a:r>
              <a:rPr lang="en-US" baseline="30000" dirty="0" smtClean="0"/>
              <a:t>st</a:t>
            </a:r>
            <a:r>
              <a:rPr lang="en-US" dirty="0" smtClean="0"/>
              <a:t> Century Skill </a:t>
            </a:r>
          </a:p>
          <a:p>
            <a:pPr marL="0" indent="0" algn="ctr">
              <a:buNone/>
            </a:pPr>
            <a:r>
              <a:rPr lang="en-US" dirty="0" smtClean="0"/>
              <a:t>that integrated well and you felt was powerful for your students.</a:t>
            </a:r>
            <a:endParaRPr lang="en-US" dirty="0"/>
          </a:p>
        </p:txBody>
      </p:sp>
      <p:sp>
        <p:nvSpPr>
          <p:cNvPr id="4" name="Content Placeholder 3"/>
          <p:cNvSpPr>
            <a:spLocks noGrp="1"/>
          </p:cNvSpPr>
          <p:nvPr>
            <p:ph sz="quarter" idx="2"/>
          </p:nvPr>
        </p:nvSpPr>
        <p:spPr/>
        <p:txBody>
          <a:bodyPr/>
          <a:lstStyle/>
          <a:p>
            <a:pPr marL="0" indent="0" algn="ctr">
              <a:buNone/>
            </a:pPr>
            <a:r>
              <a:rPr lang="en-US" dirty="0" smtClean="0"/>
              <a:t>#2</a:t>
            </a:r>
          </a:p>
          <a:p>
            <a:pPr marL="0" indent="0" algn="ctr">
              <a:buNone/>
            </a:pPr>
            <a:r>
              <a:rPr lang="en-US" dirty="0" smtClean="0"/>
              <a:t>An area in which you struggle to integrate </a:t>
            </a:r>
          </a:p>
          <a:p>
            <a:pPr marL="0" indent="0" algn="ctr">
              <a:buNone/>
            </a:pPr>
            <a:r>
              <a:rPr lang="en-US" dirty="0" smtClean="0"/>
              <a:t>21</a:t>
            </a:r>
            <a:r>
              <a:rPr lang="en-US" baseline="30000" dirty="0" smtClean="0"/>
              <a:t>st</a:t>
            </a:r>
            <a:r>
              <a:rPr lang="en-US" dirty="0" smtClean="0"/>
              <a:t> Century Skills</a:t>
            </a:r>
          </a:p>
          <a:p>
            <a:pPr marL="0" indent="0" algn="ctr">
              <a:buNone/>
            </a:pPr>
            <a:r>
              <a:rPr lang="en-US" dirty="0" smtClean="0"/>
              <a:t>(this maybe a subject area, or it may be a 21</a:t>
            </a:r>
            <a:r>
              <a:rPr lang="en-US" baseline="30000" dirty="0" smtClean="0"/>
              <a:t>st</a:t>
            </a:r>
            <a:r>
              <a:rPr lang="en-US" dirty="0" smtClean="0"/>
              <a:t> Century Skill that you have more difficulty with) </a:t>
            </a:r>
            <a:endParaRPr lang="en-US" dirty="0"/>
          </a:p>
        </p:txBody>
      </p:sp>
    </p:spTree>
    <p:extLst>
      <p:ext uri="{BB962C8B-B14F-4D97-AF65-F5344CB8AC3E}">
        <p14:creationId xmlns:p14="http://schemas.microsoft.com/office/powerpoint/2010/main" val="15005236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marL="0" indent="0" algn="ctr">
              <a:buNone/>
            </a:pPr>
            <a:endParaRPr lang="en-US" dirty="0" smtClean="0">
              <a:hlinkClick r:id="rId2"/>
            </a:endParaRPr>
          </a:p>
          <a:p>
            <a:pPr marL="0" indent="0" algn="ctr">
              <a:buNone/>
            </a:pPr>
            <a:endParaRPr lang="en-US" dirty="0">
              <a:hlinkClick r:id="rId2"/>
            </a:endParaRPr>
          </a:p>
          <a:p>
            <a:pPr marL="0" indent="0" algn="ctr">
              <a:buNone/>
            </a:pPr>
            <a:r>
              <a:rPr lang="en-US" dirty="0" smtClean="0">
                <a:hlinkClick r:id="rId2"/>
              </a:rPr>
              <a:t>http</a:t>
            </a:r>
            <a:r>
              <a:rPr lang="en-US" dirty="0">
                <a:hlinkClick r:id="rId2"/>
              </a:rPr>
              <a:t>://www.youtube.com/watch?v=_</a:t>
            </a:r>
            <a:r>
              <a:rPr lang="en-US" dirty="0" smtClean="0">
                <a:hlinkClick r:id="rId2"/>
              </a:rPr>
              <a:t>A-ZVCjfWf8</a:t>
            </a:r>
            <a:endParaRPr lang="en-US" dirty="0" smtClean="0"/>
          </a:p>
          <a:p>
            <a:pPr marL="0" indent="0" algn="ctr">
              <a:buNone/>
            </a:pPr>
            <a:endParaRPr lang="en-US" dirty="0"/>
          </a:p>
        </p:txBody>
      </p:sp>
    </p:spTree>
    <p:extLst>
      <p:ext uri="{BB962C8B-B14F-4D97-AF65-F5344CB8AC3E}">
        <p14:creationId xmlns:p14="http://schemas.microsoft.com/office/powerpoint/2010/main" val="27461763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304800" y="152400"/>
            <a:ext cx="8534400" cy="5715000"/>
          </a:xfrm>
        </p:spPr>
        <p:txBody>
          <a:bodyPr/>
          <a:lstStyle/>
          <a:p>
            <a:r>
              <a:rPr lang="en-US" dirty="0" smtClean="0"/>
              <a:t>Ideas for incorporating</a:t>
            </a:r>
            <a:br>
              <a:rPr lang="en-US" dirty="0" smtClean="0"/>
            </a:br>
            <a:r>
              <a:rPr lang="en-US" dirty="0" smtClean="0"/>
              <a:t>21</a:t>
            </a:r>
            <a:r>
              <a:rPr lang="en-US" baseline="30000" dirty="0" smtClean="0"/>
              <a:t>st</a:t>
            </a:r>
            <a:r>
              <a:rPr lang="en-US" dirty="0" smtClean="0"/>
              <a:t> Century Skills</a:t>
            </a:r>
            <a:br>
              <a:rPr lang="en-US" dirty="0" smtClean="0"/>
            </a:br>
            <a:r>
              <a:rPr lang="en-US" dirty="0" smtClean="0"/>
              <a:t>Into Lesson plans</a:t>
            </a:r>
            <a:endParaRPr lang="en-US" dirty="0"/>
          </a:p>
        </p:txBody>
      </p:sp>
      <p:sp>
        <p:nvSpPr>
          <p:cNvPr id="8" name="Subtitle 7"/>
          <p:cNvSpPr>
            <a:spLocks noGrp="1"/>
          </p:cNvSpPr>
          <p:nvPr>
            <p:ph type="subTitle" idx="1"/>
          </p:nvPr>
        </p:nvSpPr>
        <p:spPr/>
        <p:txBody>
          <a:bodyPr/>
          <a:lstStyle/>
          <a:p>
            <a:endParaRPr lang="en-US"/>
          </a:p>
        </p:txBody>
      </p:sp>
    </p:spTree>
    <p:extLst>
      <p:ext uri="{BB962C8B-B14F-4D97-AF65-F5344CB8AC3E}">
        <p14:creationId xmlns:p14="http://schemas.microsoft.com/office/powerpoint/2010/main" val="3008285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from Lesson Plans:</a:t>
            </a:r>
            <a:endParaRPr lang="en-US" dirty="0"/>
          </a:p>
        </p:txBody>
      </p:sp>
      <p:sp>
        <p:nvSpPr>
          <p:cNvPr id="3" name="Content Placeholder 2"/>
          <p:cNvSpPr>
            <a:spLocks noGrp="1"/>
          </p:cNvSpPr>
          <p:nvPr>
            <p:ph sz="quarter" idx="1"/>
          </p:nvPr>
        </p:nvSpPr>
        <p:spPr/>
        <p:txBody>
          <a:bodyPr/>
          <a:lstStyle/>
          <a:p>
            <a:pPr marL="0" indent="0">
              <a:buNone/>
            </a:pPr>
            <a:endParaRPr lang="en-US" dirty="0"/>
          </a:p>
        </p:txBody>
      </p:sp>
    </p:spTree>
    <p:extLst>
      <p:ext uri="{BB962C8B-B14F-4D97-AF65-F5344CB8AC3E}">
        <p14:creationId xmlns:p14="http://schemas.microsoft.com/office/powerpoint/2010/main" val="36694257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endParaRPr lang="en-US" dirty="0"/>
          </a:p>
        </p:txBody>
      </p:sp>
      <p:sp>
        <p:nvSpPr>
          <p:cNvPr id="3" name="Content Placeholder 2"/>
          <p:cNvSpPr>
            <a:spLocks noGrp="1"/>
          </p:cNvSpPr>
          <p:nvPr>
            <p:ph sz="quarter" idx="1"/>
          </p:nvPr>
        </p:nvSpPr>
        <p:spPr/>
        <p:txBody>
          <a:bodyPr>
            <a:normAutofit/>
          </a:bodyPr>
          <a:lstStyle/>
          <a:p>
            <a:pPr marL="0" indent="0" algn="ctr">
              <a:buNone/>
            </a:pPr>
            <a:endParaRPr lang="en-US" sz="5400" dirty="0" smtClean="0"/>
          </a:p>
          <a:p>
            <a:pPr marL="0" indent="0" algn="ctr">
              <a:buNone/>
            </a:pPr>
            <a:r>
              <a:rPr lang="en-US" sz="5400" dirty="0" smtClean="0"/>
              <a:t>Why is it important to include these in our lesson plans?</a:t>
            </a:r>
            <a:endParaRPr lang="en-US" sz="5400" dirty="0"/>
          </a:p>
        </p:txBody>
      </p:sp>
    </p:spTree>
    <p:extLst>
      <p:ext uri="{BB962C8B-B14F-4D97-AF65-F5344CB8AC3E}">
        <p14:creationId xmlns:p14="http://schemas.microsoft.com/office/powerpoint/2010/main" val="11061053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Ideas for Integrating 21</a:t>
            </a:r>
            <a:r>
              <a:rPr lang="en-US" baseline="30000" dirty="0" smtClean="0"/>
              <a:t>st</a:t>
            </a:r>
            <a:r>
              <a:rPr lang="en-US" dirty="0" smtClean="0"/>
              <a:t> Century Skills in every day lessons:</a:t>
            </a:r>
            <a:endParaRPr lang="en-US" dirty="0"/>
          </a:p>
        </p:txBody>
      </p:sp>
      <p:sp>
        <p:nvSpPr>
          <p:cNvPr id="3" name="Content Placeholder 2"/>
          <p:cNvSpPr>
            <a:spLocks noGrp="1"/>
          </p:cNvSpPr>
          <p:nvPr>
            <p:ph sz="quarter" idx="1"/>
          </p:nvPr>
        </p:nvSpPr>
        <p:spPr/>
        <p:txBody>
          <a:bodyPr>
            <a:normAutofit lnSpcReduction="10000"/>
          </a:bodyPr>
          <a:lstStyle/>
          <a:p>
            <a:pPr marL="0" indent="0" algn="ctr">
              <a:buNone/>
            </a:pPr>
            <a:endParaRPr lang="en-US" dirty="0"/>
          </a:p>
          <a:p>
            <a:pPr marL="0" indent="0" algn="ctr">
              <a:buNone/>
            </a:pPr>
            <a:r>
              <a:rPr lang="en-US" dirty="0" smtClean="0"/>
              <a:t>Where do these fit in my </a:t>
            </a:r>
            <a:r>
              <a:rPr lang="en-US" smtClean="0"/>
              <a:t>routines?</a:t>
            </a:r>
            <a:endParaRPr lang="en-US" dirty="0"/>
          </a:p>
          <a:p>
            <a:pPr marL="0" indent="0" algn="ctr">
              <a:buNone/>
            </a:pPr>
            <a:r>
              <a:rPr lang="en-US" dirty="0"/>
              <a:t>(</a:t>
            </a:r>
            <a:r>
              <a:rPr lang="en-US" dirty="0" smtClean="0"/>
              <a:t>See Handout)</a:t>
            </a:r>
          </a:p>
          <a:p>
            <a:pPr marL="0" indent="0" algn="ctr">
              <a:buNone/>
            </a:pPr>
            <a:endParaRPr lang="en-US" dirty="0"/>
          </a:p>
          <a:p>
            <a:pPr marL="0" indent="0" algn="ctr">
              <a:buNone/>
            </a:pPr>
            <a:r>
              <a:rPr lang="en-US" dirty="0" smtClean="0"/>
              <a:t>Which of these are you already doing?</a:t>
            </a:r>
          </a:p>
          <a:p>
            <a:pPr marL="0" indent="0" algn="ctr">
              <a:buNone/>
            </a:pPr>
            <a:endParaRPr lang="en-US" dirty="0"/>
          </a:p>
          <a:p>
            <a:pPr marL="0" indent="0" algn="ctr">
              <a:buNone/>
            </a:pPr>
            <a:r>
              <a:rPr lang="en-US" dirty="0" smtClean="0"/>
              <a:t>Where does this fall in my teacher evaluation and how can I show progress?</a:t>
            </a:r>
          </a:p>
          <a:p>
            <a:pPr marL="0" indent="0" algn="ctr">
              <a:buNone/>
            </a:pPr>
            <a:r>
              <a:rPr lang="en-US" dirty="0" smtClean="0"/>
              <a:t>(Standard IV)</a:t>
            </a:r>
            <a:endParaRPr lang="en-US" dirty="0"/>
          </a:p>
        </p:txBody>
      </p:sp>
    </p:spTree>
    <p:extLst>
      <p:ext uri="{BB962C8B-B14F-4D97-AF65-F5344CB8AC3E}">
        <p14:creationId xmlns:p14="http://schemas.microsoft.com/office/powerpoint/2010/main" val="1391317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696200" cy="2819400"/>
          </a:xfrm>
        </p:spPr>
        <p:txBody>
          <a:bodyPr>
            <a:normAutofit lnSpcReduction="10000"/>
          </a:bodyPr>
          <a:lstStyle/>
          <a:p>
            <a:r>
              <a:rPr lang="en-US" sz="2400" dirty="0" smtClean="0"/>
              <a:t>Organization called Partnership for 21</a:t>
            </a:r>
            <a:r>
              <a:rPr lang="en-US" sz="2400" baseline="30000" dirty="0" smtClean="0"/>
              <a:t>st</a:t>
            </a:r>
            <a:r>
              <a:rPr lang="en-US" sz="2400" dirty="0" smtClean="0"/>
              <a:t> Century Skills</a:t>
            </a:r>
          </a:p>
          <a:p>
            <a:r>
              <a:rPr lang="en-US" sz="2400" dirty="0" smtClean="0"/>
              <a:t>Started in 2002</a:t>
            </a:r>
          </a:p>
          <a:p>
            <a:r>
              <a:rPr lang="en-US" sz="2400" dirty="0" smtClean="0"/>
              <a:t>Includes business, education, and government leaders</a:t>
            </a:r>
          </a:p>
          <a:p>
            <a:r>
              <a:rPr lang="en-US" sz="2400" dirty="0"/>
              <a:t>Mission: to serve as a catalyst to position 21st century readiness at the center of US K-12 education by building collaborative partnerships among education, business, and community and government leaders.</a:t>
            </a:r>
          </a:p>
        </p:txBody>
      </p:sp>
      <p:sp>
        <p:nvSpPr>
          <p:cNvPr id="3" name="Title 2"/>
          <p:cNvSpPr>
            <a:spLocks noGrp="1"/>
          </p:cNvSpPr>
          <p:nvPr>
            <p:ph type="title"/>
          </p:nvPr>
        </p:nvSpPr>
        <p:spPr/>
        <p:txBody>
          <a:bodyPr>
            <a:normAutofit/>
          </a:bodyPr>
          <a:lstStyle/>
          <a:p>
            <a:r>
              <a:rPr lang="en-US" dirty="0" smtClean="0"/>
              <a:t>Where did they come from?</a:t>
            </a:r>
            <a:endParaRPr lang="en-US" dirty="0"/>
          </a:p>
        </p:txBody>
      </p:sp>
    </p:spTree>
    <p:extLst>
      <p:ext uri="{BB962C8B-B14F-4D97-AF65-F5344CB8AC3E}">
        <p14:creationId xmlns:p14="http://schemas.microsoft.com/office/powerpoint/2010/main" val="713936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WHO?</a:t>
            </a:r>
            <a:endParaRPr lang="en-US" dirty="0"/>
          </a:p>
        </p:txBody>
      </p:sp>
      <p:sp>
        <p:nvSpPr>
          <p:cNvPr id="4" name="TextBox 3"/>
          <p:cNvSpPr txBox="1"/>
          <p:nvPr/>
        </p:nvSpPr>
        <p:spPr>
          <a:xfrm>
            <a:off x="6515100" y="602566"/>
            <a:ext cx="1905000" cy="646331"/>
          </a:xfrm>
          <a:prstGeom prst="rect">
            <a:avLst/>
          </a:prstGeom>
          <a:noFill/>
        </p:spPr>
        <p:txBody>
          <a:bodyPr wrap="square" rtlCol="0">
            <a:spAutoFit/>
          </a:bodyPr>
          <a:lstStyle/>
          <a:p>
            <a:r>
              <a:rPr lang="en-US" dirty="0" smtClean="0"/>
              <a:t>Cable in the Classroom</a:t>
            </a:r>
            <a:endParaRPr lang="en-US" dirty="0"/>
          </a:p>
        </p:txBody>
      </p:sp>
      <p:sp>
        <p:nvSpPr>
          <p:cNvPr id="5" name="TextBox 4"/>
          <p:cNvSpPr txBox="1"/>
          <p:nvPr/>
        </p:nvSpPr>
        <p:spPr>
          <a:xfrm>
            <a:off x="3200400" y="2693908"/>
            <a:ext cx="1371600" cy="369332"/>
          </a:xfrm>
          <a:prstGeom prst="rect">
            <a:avLst/>
          </a:prstGeom>
          <a:noFill/>
        </p:spPr>
        <p:txBody>
          <a:bodyPr wrap="square" rtlCol="0">
            <a:spAutoFit/>
          </a:bodyPr>
          <a:lstStyle/>
          <a:p>
            <a:r>
              <a:rPr lang="en-US" dirty="0" smtClean="0"/>
              <a:t>Lego</a:t>
            </a:r>
            <a:endParaRPr lang="en-US" dirty="0"/>
          </a:p>
        </p:txBody>
      </p:sp>
      <p:sp>
        <p:nvSpPr>
          <p:cNvPr id="6" name="TextBox 5"/>
          <p:cNvSpPr txBox="1"/>
          <p:nvPr/>
        </p:nvSpPr>
        <p:spPr>
          <a:xfrm>
            <a:off x="297766" y="3048000"/>
            <a:ext cx="1752600" cy="369332"/>
          </a:xfrm>
          <a:prstGeom prst="rect">
            <a:avLst/>
          </a:prstGeom>
          <a:noFill/>
        </p:spPr>
        <p:txBody>
          <a:bodyPr wrap="square" rtlCol="0">
            <a:spAutoFit/>
          </a:bodyPr>
          <a:lstStyle/>
          <a:p>
            <a:r>
              <a:rPr lang="en-US" dirty="0" smtClean="0"/>
              <a:t>Crayola</a:t>
            </a:r>
            <a:endParaRPr lang="en-US" dirty="0"/>
          </a:p>
        </p:txBody>
      </p:sp>
      <p:sp>
        <p:nvSpPr>
          <p:cNvPr id="7" name="TextBox 6"/>
          <p:cNvSpPr txBox="1"/>
          <p:nvPr/>
        </p:nvSpPr>
        <p:spPr>
          <a:xfrm>
            <a:off x="3733800" y="759097"/>
            <a:ext cx="1676400" cy="369332"/>
          </a:xfrm>
          <a:prstGeom prst="rect">
            <a:avLst/>
          </a:prstGeom>
          <a:noFill/>
        </p:spPr>
        <p:txBody>
          <a:bodyPr wrap="square" rtlCol="0">
            <a:spAutoFit/>
          </a:bodyPr>
          <a:lstStyle/>
          <a:p>
            <a:r>
              <a:rPr lang="en-US" dirty="0" smtClean="0"/>
              <a:t>Ford</a:t>
            </a:r>
            <a:endParaRPr lang="en-US" dirty="0"/>
          </a:p>
        </p:txBody>
      </p:sp>
      <p:sp>
        <p:nvSpPr>
          <p:cNvPr id="8" name="TextBox 7"/>
          <p:cNvSpPr txBox="1"/>
          <p:nvPr/>
        </p:nvSpPr>
        <p:spPr>
          <a:xfrm>
            <a:off x="6084277" y="5980331"/>
            <a:ext cx="1981200" cy="369332"/>
          </a:xfrm>
          <a:prstGeom prst="rect">
            <a:avLst/>
          </a:prstGeom>
          <a:noFill/>
        </p:spPr>
        <p:txBody>
          <a:bodyPr wrap="square" rtlCol="0">
            <a:spAutoFit/>
          </a:bodyPr>
          <a:lstStyle/>
          <a:p>
            <a:r>
              <a:rPr lang="en-US" dirty="0" smtClean="0"/>
              <a:t>Pearson</a:t>
            </a:r>
            <a:endParaRPr lang="en-US" dirty="0"/>
          </a:p>
        </p:txBody>
      </p:sp>
      <p:sp>
        <p:nvSpPr>
          <p:cNvPr id="9" name="TextBox 8"/>
          <p:cNvSpPr txBox="1"/>
          <p:nvPr/>
        </p:nvSpPr>
        <p:spPr>
          <a:xfrm>
            <a:off x="6781800" y="3048000"/>
            <a:ext cx="1295400" cy="369332"/>
          </a:xfrm>
          <a:prstGeom prst="rect">
            <a:avLst/>
          </a:prstGeom>
          <a:noFill/>
        </p:spPr>
        <p:txBody>
          <a:bodyPr wrap="square" rtlCol="0">
            <a:spAutoFit/>
          </a:bodyPr>
          <a:lstStyle/>
          <a:p>
            <a:r>
              <a:rPr lang="en-US" dirty="0" smtClean="0"/>
              <a:t>Apple, Inc.</a:t>
            </a:r>
            <a:endParaRPr lang="en-US" dirty="0"/>
          </a:p>
        </p:txBody>
      </p:sp>
      <p:sp>
        <p:nvSpPr>
          <p:cNvPr id="10" name="TextBox 9"/>
          <p:cNvSpPr txBox="1"/>
          <p:nvPr/>
        </p:nvSpPr>
        <p:spPr>
          <a:xfrm>
            <a:off x="857250" y="4315599"/>
            <a:ext cx="1752600" cy="369332"/>
          </a:xfrm>
          <a:prstGeom prst="rect">
            <a:avLst/>
          </a:prstGeom>
          <a:noFill/>
        </p:spPr>
        <p:txBody>
          <a:bodyPr wrap="square" rtlCol="0">
            <a:spAutoFit/>
          </a:bodyPr>
          <a:lstStyle/>
          <a:p>
            <a:r>
              <a:rPr lang="en-US" dirty="0" smtClean="0"/>
              <a:t>Follett</a:t>
            </a:r>
            <a:endParaRPr lang="en-US" dirty="0"/>
          </a:p>
        </p:txBody>
      </p:sp>
      <p:sp>
        <p:nvSpPr>
          <p:cNvPr id="11" name="TextBox 10"/>
          <p:cNvSpPr txBox="1"/>
          <p:nvPr/>
        </p:nvSpPr>
        <p:spPr>
          <a:xfrm>
            <a:off x="228600" y="943763"/>
            <a:ext cx="2209800" cy="369332"/>
          </a:xfrm>
          <a:prstGeom prst="rect">
            <a:avLst/>
          </a:prstGeom>
          <a:noFill/>
        </p:spPr>
        <p:txBody>
          <a:bodyPr wrap="square" rtlCol="0">
            <a:spAutoFit/>
          </a:bodyPr>
          <a:lstStyle/>
          <a:p>
            <a:r>
              <a:rPr lang="en-US" dirty="0" smtClean="0"/>
              <a:t>Cisco</a:t>
            </a:r>
            <a:endParaRPr lang="en-US" dirty="0"/>
          </a:p>
        </p:txBody>
      </p:sp>
      <p:sp>
        <p:nvSpPr>
          <p:cNvPr id="12" name="TextBox 11"/>
          <p:cNvSpPr txBox="1"/>
          <p:nvPr/>
        </p:nvSpPr>
        <p:spPr>
          <a:xfrm>
            <a:off x="533400" y="5703332"/>
            <a:ext cx="2400300" cy="369332"/>
          </a:xfrm>
          <a:prstGeom prst="rect">
            <a:avLst/>
          </a:prstGeom>
          <a:noFill/>
        </p:spPr>
        <p:txBody>
          <a:bodyPr wrap="square" rtlCol="0">
            <a:spAutoFit/>
          </a:bodyPr>
          <a:lstStyle/>
          <a:p>
            <a:r>
              <a:rPr lang="en-US" dirty="0" smtClean="0"/>
              <a:t>Intel</a:t>
            </a:r>
            <a:endParaRPr lang="en-US" dirty="0"/>
          </a:p>
        </p:txBody>
      </p:sp>
      <p:sp>
        <p:nvSpPr>
          <p:cNvPr id="13" name="TextBox 12"/>
          <p:cNvSpPr txBox="1"/>
          <p:nvPr/>
        </p:nvSpPr>
        <p:spPr>
          <a:xfrm>
            <a:off x="1866900" y="417900"/>
            <a:ext cx="2514600" cy="369332"/>
          </a:xfrm>
          <a:prstGeom prst="rect">
            <a:avLst/>
          </a:prstGeom>
          <a:noFill/>
        </p:spPr>
        <p:txBody>
          <a:bodyPr wrap="square" rtlCol="0">
            <a:spAutoFit/>
          </a:bodyPr>
          <a:lstStyle/>
          <a:p>
            <a:r>
              <a:rPr lang="en-US" dirty="0" smtClean="0"/>
              <a:t>Walt Disney</a:t>
            </a:r>
            <a:endParaRPr lang="en-US" dirty="0"/>
          </a:p>
        </p:txBody>
      </p:sp>
      <p:sp>
        <p:nvSpPr>
          <p:cNvPr id="14" name="TextBox 13"/>
          <p:cNvSpPr txBox="1"/>
          <p:nvPr/>
        </p:nvSpPr>
        <p:spPr>
          <a:xfrm>
            <a:off x="2743200" y="5518666"/>
            <a:ext cx="2667000" cy="646331"/>
          </a:xfrm>
          <a:prstGeom prst="rect">
            <a:avLst/>
          </a:prstGeom>
          <a:noFill/>
        </p:spPr>
        <p:txBody>
          <a:bodyPr wrap="square" rtlCol="0">
            <a:spAutoFit/>
          </a:bodyPr>
          <a:lstStyle/>
          <a:p>
            <a:r>
              <a:rPr lang="en-US" dirty="0" smtClean="0"/>
              <a:t>National Education Association</a:t>
            </a:r>
            <a:endParaRPr lang="en-US" dirty="0"/>
          </a:p>
        </p:txBody>
      </p:sp>
      <p:sp>
        <p:nvSpPr>
          <p:cNvPr id="15" name="TextBox 14"/>
          <p:cNvSpPr txBox="1"/>
          <p:nvPr/>
        </p:nvSpPr>
        <p:spPr>
          <a:xfrm>
            <a:off x="5257800" y="432582"/>
            <a:ext cx="1257300" cy="369332"/>
          </a:xfrm>
          <a:prstGeom prst="rect">
            <a:avLst/>
          </a:prstGeom>
          <a:noFill/>
        </p:spPr>
        <p:txBody>
          <a:bodyPr wrap="square" rtlCol="0">
            <a:spAutoFit/>
          </a:bodyPr>
          <a:lstStyle/>
          <a:p>
            <a:r>
              <a:rPr lang="en-US" dirty="0" smtClean="0"/>
              <a:t>AP</a:t>
            </a:r>
            <a:endParaRPr lang="en-US" dirty="0"/>
          </a:p>
        </p:txBody>
      </p:sp>
      <p:sp>
        <p:nvSpPr>
          <p:cNvPr id="16" name="TextBox 15"/>
          <p:cNvSpPr txBox="1"/>
          <p:nvPr/>
        </p:nvSpPr>
        <p:spPr>
          <a:xfrm>
            <a:off x="7086600" y="4223266"/>
            <a:ext cx="1600200" cy="923330"/>
          </a:xfrm>
          <a:prstGeom prst="rect">
            <a:avLst/>
          </a:prstGeom>
          <a:noFill/>
        </p:spPr>
        <p:txBody>
          <a:bodyPr wrap="square" rtlCol="0">
            <a:spAutoFit/>
          </a:bodyPr>
          <a:lstStyle/>
          <a:p>
            <a:r>
              <a:rPr lang="en-US" dirty="0" smtClean="0"/>
              <a:t>Education Network of America</a:t>
            </a:r>
            <a:endParaRPr lang="en-US" dirty="0"/>
          </a:p>
        </p:txBody>
      </p:sp>
      <p:sp>
        <p:nvSpPr>
          <p:cNvPr id="17" name="TextBox 16"/>
          <p:cNvSpPr txBox="1"/>
          <p:nvPr/>
        </p:nvSpPr>
        <p:spPr>
          <a:xfrm>
            <a:off x="2133600" y="3232666"/>
            <a:ext cx="4495800" cy="1754326"/>
          </a:xfrm>
          <a:prstGeom prst="rect">
            <a:avLst/>
          </a:prstGeom>
          <a:noFill/>
        </p:spPr>
        <p:txBody>
          <a:bodyPr wrap="square" rtlCol="0">
            <a:spAutoFit/>
          </a:bodyPr>
          <a:lstStyle/>
          <a:p>
            <a:pPr algn="ctr"/>
            <a:r>
              <a:rPr lang="en-US" sz="3600" dirty="0" smtClean="0"/>
              <a:t>Why would these organizations be invested in this effort?</a:t>
            </a:r>
            <a:endParaRPr lang="en-US" sz="3600" dirty="0"/>
          </a:p>
        </p:txBody>
      </p:sp>
    </p:spTree>
    <p:extLst>
      <p:ext uri="{BB962C8B-B14F-4D97-AF65-F5344CB8AC3E}">
        <p14:creationId xmlns:p14="http://schemas.microsoft.com/office/powerpoint/2010/main" val="40304774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Because…</a:t>
            </a:r>
            <a:endParaRPr lang="en-US" dirty="0"/>
          </a:p>
        </p:txBody>
      </p:sp>
      <p:sp>
        <p:nvSpPr>
          <p:cNvPr id="3" name="Text Placeholder 2"/>
          <p:cNvSpPr>
            <a:spLocks noGrp="1"/>
          </p:cNvSpPr>
          <p:nvPr>
            <p:ph type="body" idx="2"/>
          </p:nvPr>
        </p:nvSpPr>
        <p:spPr/>
        <p:txBody>
          <a:bodyPr/>
          <a:lstStyle/>
          <a:p>
            <a:endParaRPr lang="en-US"/>
          </a:p>
        </p:txBody>
      </p:sp>
      <p:sp>
        <p:nvSpPr>
          <p:cNvPr id="4" name="Content Placeholder 3"/>
          <p:cNvSpPr>
            <a:spLocks noGrp="1"/>
          </p:cNvSpPr>
          <p:nvPr>
            <p:ph sz="quarter" idx="1"/>
          </p:nvPr>
        </p:nvSpPr>
        <p:spPr/>
        <p:txBody>
          <a:bodyPr>
            <a:normAutofit fontScale="92500" lnSpcReduction="20000"/>
          </a:bodyPr>
          <a:lstStyle/>
          <a:p>
            <a:pPr marL="0" indent="0" algn="ctr">
              <a:buNone/>
            </a:pPr>
            <a:r>
              <a:rPr lang="en-US" dirty="0" smtClean="0"/>
              <a:t>“Every </a:t>
            </a:r>
            <a:r>
              <a:rPr lang="en-US" dirty="0"/>
              <a:t>child in America needs to be ready for today’s and tomorrow’s world. A profound gap exists between the knowledge and skills most students learn in school and the knowledge and skills they need for success in their communities and workplaces. To successfully face rigorous higher education coursework, career challenges and a globally competitive workforce, U.S. schools must align classroom environments with real world environments by fusing the three </a:t>
            </a:r>
            <a:r>
              <a:rPr lang="en-US" dirty="0" err="1"/>
              <a:t>Rs</a:t>
            </a:r>
            <a:r>
              <a:rPr lang="en-US" dirty="0"/>
              <a:t> and four Cs</a:t>
            </a:r>
            <a:r>
              <a:rPr lang="en-US" dirty="0" smtClean="0"/>
              <a:t>.”</a:t>
            </a:r>
            <a:endParaRPr lang="en-US" dirty="0"/>
          </a:p>
          <a:p>
            <a:pPr marL="0" indent="0">
              <a:buNone/>
            </a:pPr>
            <a:endParaRPr lang="en-US" dirty="0"/>
          </a:p>
        </p:txBody>
      </p:sp>
      <p:sp>
        <p:nvSpPr>
          <p:cNvPr id="5" name="TextBox 4"/>
          <p:cNvSpPr txBox="1"/>
          <p:nvPr/>
        </p:nvSpPr>
        <p:spPr>
          <a:xfrm>
            <a:off x="3048000" y="6096000"/>
            <a:ext cx="5486400" cy="369332"/>
          </a:xfrm>
          <a:prstGeom prst="rect">
            <a:avLst/>
          </a:prstGeom>
          <a:noFill/>
        </p:spPr>
        <p:txBody>
          <a:bodyPr wrap="square" rtlCol="0">
            <a:spAutoFit/>
          </a:bodyPr>
          <a:lstStyle/>
          <a:p>
            <a:pPr algn="ctr"/>
            <a:r>
              <a:rPr lang="en-US" dirty="0" smtClean="0"/>
              <a:t>www.p21.org</a:t>
            </a:r>
            <a:endParaRPr lang="en-US" dirty="0"/>
          </a:p>
        </p:txBody>
      </p:sp>
    </p:spTree>
    <p:extLst>
      <p:ext uri="{BB962C8B-B14F-4D97-AF65-F5344CB8AC3E}">
        <p14:creationId xmlns:p14="http://schemas.microsoft.com/office/powerpoint/2010/main" val="16947305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marL="0" indent="0" algn="ctr">
              <a:buNone/>
            </a:pPr>
            <a:endParaRPr lang="en-US" dirty="0" smtClean="0"/>
          </a:p>
          <a:p>
            <a:pPr marL="0" indent="0" algn="ctr">
              <a:buNone/>
            </a:pPr>
            <a:r>
              <a:rPr lang="en-US" dirty="0" smtClean="0"/>
              <a:t>Why do we need 21</a:t>
            </a:r>
            <a:r>
              <a:rPr lang="en-US" baseline="30000" dirty="0" smtClean="0"/>
              <a:t>st</a:t>
            </a:r>
            <a:r>
              <a:rPr lang="en-US" dirty="0" smtClean="0"/>
              <a:t> Century Skills?</a:t>
            </a:r>
            <a:endParaRPr lang="en-US" dirty="0"/>
          </a:p>
          <a:p>
            <a:pPr marL="0" indent="0" algn="ctr">
              <a:buNone/>
            </a:pPr>
            <a:r>
              <a:rPr lang="en-US" dirty="0">
                <a:hlinkClick r:id="rId2"/>
              </a:rPr>
              <a:t>http://</a:t>
            </a:r>
            <a:r>
              <a:rPr lang="en-US" dirty="0" smtClean="0">
                <a:hlinkClick r:id="rId2"/>
              </a:rPr>
              <a:t>www.youtube.com/watch?v=dY2mRM4i6tY</a:t>
            </a:r>
            <a:endParaRPr lang="en-US" dirty="0" smtClean="0"/>
          </a:p>
          <a:p>
            <a:pPr marL="0" indent="0" algn="ctr">
              <a:buNone/>
            </a:pPr>
            <a:endParaRPr lang="en-US" dirty="0"/>
          </a:p>
        </p:txBody>
      </p:sp>
    </p:spTree>
    <p:extLst>
      <p:ext uri="{BB962C8B-B14F-4D97-AF65-F5344CB8AC3E}">
        <p14:creationId xmlns:p14="http://schemas.microsoft.com/office/powerpoint/2010/main" val="10712949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does this impact us in NC?</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In 2005 Governor Mike Easley created the North Carolina Business Committee for Education</a:t>
            </a:r>
          </a:p>
          <a:p>
            <a:r>
              <a:rPr lang="en-US" dirty="0" smtClean="0"/>
              <a:t>The organizations goal is to insure all NC Students are ready to be competitive in a global economy. </a:t>
            </a:r>
          </a:p>
          <a:p>
            <a:r>
              <a:rPr lang="en-US" dirty="0" smtClean="0"/>
              <a:t>This group lobbies for policy changes in instruction and assessment.  </a:t>
            </a:r>
          </a:p>
          <a:p>
            <a:r>
              <a:rPr lang="en-US" dirty="0" smtClean="0"/>
              <a:t>Currently, the push for 21</a:t>
            </a:r>
            <a:r>
              <a:rPr lang="en-US" baseline="30000" dirty="0" smtClean="0"/>
              <a:t>st</a:t>
            </a:r>
            <a:r>
              <a:rPr lang="en-US" dirty="0" smtClean="0"/>
              <a:t> Century Skills are linked to the Race to the Top federal grant that NC received.  </a:t>
            </a:r>
            <a:r>
              <a:rPr lang="en-US" sz="2400" dirty="0" smtClean="0"/>
              <a:t>(New teacher evaluation instrument and assessments also came out of this grant)</a:t>
            </a:r>
          </a:p>
        </p:txBody>
      </p:sp>
    </p:spTree>
    <p:extLst>
      <p:ext uri="{BB962C8B-B14F-4D97-AF65-F5344CB8AC3E}">
        <p14:creationId xmlns:p14="http://schemas.microsoft.com/office/powerpoint/2010/main" val="24777948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3050"/>
            <a:ext cx="9144000" cy="869950"/>
          </a:xfrm>
        </p:spPr>
        <p:txBody>
          <a:bodyPr>
            <a:normAutofit fontScale="90000"/>
          </a:bodyPr>
          <a:lstStyle/>
          <a:p>
            <a:r>
              <a:rPr lang="en-US" sz="3100" dirty="0"/>
              <a:t>What are the 21</a:t>
            </a:r>
            <a:r>
              <a:rPr lang="en-US" sz="3100" baseline="30000" dirty="0"/>
              <a:t>st</a:t>
            </a:r>
            <a:r>
              <a:rPr lang="en-US" sz="3100" dirty="0"/>
              <a:t> Century Skills necessary for us to teach students how to function in the 21</a:t>
            </a:r>
            <a:r>
              <a:rPr lang="en-US" sz="3100" baseline="30000" dirty="0"/>
              <a:t>st</a:t>
            </a:r>
            <a:r>
              <a:rPr lang="en-US" sz="3100" dirty="0"/>
              <a:t> century society</a:t>
            </a:r>
            <a:r>
              <a:rPr lang="en-US" sz="3100" dirty="0" smtClean="0"/>
              <a:t>?</a:t>
            </a:r>
            <a:endParaRPr lang="en-US" dirty="0"/>
          </a:p>
        </p:txBody>
      </p:sp>
      <p:sp>
        <p:nvSpPr>
          <p:cNvPr id="3" name="Text Placeholder 2"/>
          <p:cNvSpPr>
            <a:spLocks noGrp="1"/>
          </p:cNvSpPr>
          <p:nvPr>
            <p:ph type="body" idx="2"/>
          </p:nvPr>
        </p:nvSpPr>
        <p:spPr/>
        <p:txBody>
          <a:bodyPr/>
          <a:lstStyle/>
          <a:p>
            <a:endParaRPr lang="en-US"/>
          </a:p>
        </p:txBody>
      </p:sp>
      <p:sp>
        <p:nvSpPr>
          <p:cNvPr id="4" name="Content Placeholder 3"/>
          <p:cNvSpPr>
            <a:spLocks noGrp="1"/>
          </p:cNvSpPr>
          <p:nvPr>
            <p:ph sz="quarter" idx="1"/>
          </p:nvPr>
        </p:nvSpPr>
        <p:spPr>
          <a:xfrm>
            <a:off x="2362200" y="1752600"/>
            <a:ext cx="6400800" cy="4876800"/>
          </a:xfrm>
        </p:spPr>
        <p:txBody>
          <a:bodyPr/>
          <a:lstStyle/>
          <a:p>
            <a:pPr marL="0" indent="0">
              <a:buNone/>
            </a:pPr>
            <a:r>
              <a:rPr lang="en-US" sz="2000" dirty="0" smtClean="0"/>
              <a:t>Global Awareness	Initiative and Self-Direction</a:t>
            </a:r>
          </a:p>
          <a:p>
            <a:pPr marL="0" indent="0">
              <a:buNone/>
            </a:pPr>
            <a:r>
              <a:rPr lang="en-US" sz="2000" dirty="0" smtClean="0"/>
              <a:t>Financial, Business, Economic Literacy</a:t>
            </a:r>
          </a:p>
          <a:p>
            <a:pPr marL="0" indent="0">
              <a:buNone/>
            </a:pPr>
            <a:r>
              <a:rPr lang="en-US" sz="2000" dirty="0" smtClean="0"/>
              <a:t>Civic Literacy		Social and Cross-culture skills</a:t>
            </a:r>
          </a:p>
          <a:p>
            <a:pPr marL="0" indent="0">
              <a:buNone/>
            </a:pPr>
            <a:r>
              <a:rPr lang="en-US" sz="2000" dirty="0" smtClean="0"/>
              <a:t>Health Literacy		Productivity and Accountability</a:t>
            </a:r>
          </a:p>
          <a:p>
            <a:pPr marL="0" indent="0">
              <a:buNone/>
            </a:pPr>
            <a:r>
              <a:rPr lang="en-US" sz="2000" dirty="0" smtClean="0"/>
              <a:t>Environmental literacy	Leadership and Responsibility</a:t>
            </a:r>
          </a:p>
          <a:p>
            <a:pPr marL="0" indent="0">
              <a:buNone/>
            </a:pPr>
            <a:r>
              <a:rPr lang="en-US" sz="2000" dirty="0" smtClean="0"/>
              <a:t>Creativity and Innovation</a:t>
            </a:r>
          </a:p>
          <a:p>
            <a:pPr marL="0" indent="0">
              <a:buNone/>
            </a:pPr>
            <a:r>
              <a:rPr lang="en-US" sz="2000" dirty="0" smtClean="0"/>
              <a:t>Critical Thinking/Problem Solving</a:t>
            </a:r>
          </a:p>
          <a:p>
            <a:pPr marL="0" indent="0">
              <a:buNone/>
            </a:pPr>
            <a:r>
              <a:rPr lang="en-US" sz="2000" dirty="0" smtClean="0"/>
              <a:t>Communication and Collaboration</a:t>
            </a:r>
          </a:p>
          <a:p>
            <a:pPr marL="0" indent="0">
              <a:buNone/>
            </a:pPr>
            <a:r>
              <a:rPr lang="en-US" sz="2000" dirty="0" smtClean="0"/>
              <a:t>Information Literacy</a:t>
            </a:r>
          </a:p>
          <a:p>
            <a:pPr marL="0" indent="0">
              <a:buNone/>
            </a:pPr>
            <a:r>
              <a:rPr lang="en-US" sz="2000" dirty="0" smtClean="0"/>
              <a:t>Media Literacy</a:t>
            </a:r>
          </a:p>
          <a:p>
            <a:pPr marL="0" indent="0">
              <a:buNone/>
            </a:pPr>
            <a:r>
              <a:rPr lang="en-US" sz="2000" dirty="0" smtClean="0"/>
              <a:t>Technology Literacy</a:t>
            </a:r>
          </a:p>
          <a:p>
            <a:pPr marL="0" indent="0">
              <a:buNone/>
            </a:pPr>
            <a:r>
              <a:rPr lang="en-US" sz="2000" dirty="0" smtClean="0"/>
              <a:t>Flexibility and adaptability </a:t>
            </a:r>
          </a:p>
          <a:p>
            <a:pPr marL="0" indent="0">
              <a:buNone/>
            </a:pPr>
            <a:endParaRPr lang="en-US" sz="2000" dirty="0" smtClean="0"/>
          </a:p>
          <a:p>
            <a:pPr marL="0" indent="0">
              <a:buNone/>
            </a:pPr>
            <a:endParaRPr lang="en-US" dirty="0"/>
          </a:p>
          <a:p>
            <a:pPr marL="0" indent="0">
              <a:buNone/>
            </a:pPr>
            <a:endParaRPr lang="en-US" dirty="0"/>
          </a:p>
        </p:txBody>
      </p:sp>
    </p:spTree>
    <p:extLst>
      <p:ext uri="{BB962C8B-B14F-4D97-AF65-F5344CB8AC3E}">
        <p14:creationId xmlns:p14="http://schemas.microsoft.com/office/powerpoint/2010/main" val="12017540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1828800" y="4648200"/>
            <a:ext cx="7315200" cy="685800"/>
          </a:xfrm>
        </p:spPr>
        <p:txBody>
          <a:bodyPr>
            <a:normAutofit fontScale="90000"/>
          </a:bodyPr>
          <a:lstStyle/>
          <a:p>
            <a:r>
              <a:rPr lang="en-US" dirty="0" smtClean="0"/>
              <a:t>Common Images for 21</a:t>
            </a:r>
            <a:r>
              <a:rPr lang="en-US" baseline="30000" dirty="0" smtClean="0"/>
              <a:t>st</a:t>
            </a:r>
            <a:r>
              <a:rPr lang="en-US" dirty="0" smtClean="0"/>
              <a:t> Century Skills</a:t>
            </a:r>
            <a:endParaRPr lang="en-US" dirty="0"/>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81375" y="2552700"/>
            <a:ext cx="238125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7623" y="304801"/>
            <a:ext cx="8269213" cy="60861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773482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 y="762000"/>
            <a:ext cx="8717904" cy="50256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3338846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673</TotalTime>
  <Words>495</Words>
  <Application>Microsoft Office PowerPoint</Application>
  <PresentationFormat>On-screen Show (4:3)</PresentationFormat>
  <Paragraphs>81</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Median</vt:lpstr>
      <vt:lpstr>21st Century Skills</vt:lpstr>
      <vt:lpstr>Where did they come from?</vt:lpstr>
      <vt:lpstr>WHO?</vt:lpstr>
      <vt:lpstr>Because…</vt:lpstr>
      <vt:lpstr>PowerPoint Presentation</vt:lpstr>
      <vt:lpstr>How does this impact us in NC?</vt:lpstr>
      <vt:lpstr>What are the 21st Century Skills necessary for us to teach students how to function in the 21st century society?</vt:lpstr>
      <vt:lpstr>Common Images for 21st Century Skills</vt:lpstr>
      <vt:lpstr>PowerPoint Presentation</vt:lpstr>
      <vt:lpstr>PowerPoint Presentation</vt:lpstr>
      <vt:lpstr>PowerPoint Presentation</vt:lpstr>
      <vt:lpstr>21st Century Skills</vt:lpstr>
      <vt:lpstr>Look at the  21st CENTURY SKILLS</vt:lpstr>
      <vt:lpstr>Share!</vt:lpstr>
      <vt:lpstr>PowerPoint Presentation</vt:lpstr>
      <vt:lpstr>Ideas for incorporating 21st Century Skills Into Lesson plans</vt:lpstr>
      <vt:lpstr>Examples from Lesson Plans:</vt:lpstr>
      <vt:lpstr>PowerPoint Presentation</vt:lpstr>
      <vt:lpstr>Ideas for Integrating 21st Century Skills in every day lessons:</vt:lpstr>
    </vt:vector>
  </TitlesOfParts>
  <Company>RCS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21st Century Skills</dc:title>
  <dc:creator>Thomas, Tabitha</dc:creator>
  <cp:lastModifiedBy>Harris, Angela</cp:lastModifiedBy>
  <cp:revision>20</cp:revision>
  <dcterms:created xsi:type="dcterms:W3CDTF">2012-10-25T12:15:55Z</dcterms:created>
  <dcterms:modified xsi:type="dcterms:W3CDTF">2013-02-21T13:44:19Z</dcterms:modified>
</cp:coreProperties>
</file>